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60" r:id="rId4"/>
    <p:sldId id="265" r:id="rId5"/>
    <p:sldId id="261" r:id="rId6"/>
    <p:sldId id="262" r:id="rId7"/>
    <p:sldId id="263" r:id="rId8"/>
    <p:sldId id="270" r:id="rId9"/>
    <p:sldId id="267" r:id="rId10"/>
    <p:sldId id="268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26D"/>
    <a:srgbClr val="E6EEE7"/>
    <a:srgbClr val="9AF0C7"/>
    <a:srgbClr val="B3FFB3"/>
    <a:srgbClr val="39A4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0A9E7A-DFDC-4776-8BC9-4A6D2B9DBE1D}" v="116" dt="2025-06-16T08:36:05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38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2.jpeg>
</file>

<file path=ppt/media/image3.jp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4999AC-AD27-4FAD-B6DB-4E1A11AEFC4E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D4D98-5B87-4EDC-ABEB-441E940BF1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851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D4D98-5B87-4EDC-ABEB-441E940BF17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79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33859-ABA6-A28C-7C12-EC113C9F9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2538F7F-F062-1FCE-3DB7-2E1BA750F4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75272C4-191F-44E8-DA4D-95205A9886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D04D5B-D401-DEE3-680D-E1531EDB39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D4D98-5B87-4EDC-ABEB-441E940BF17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469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521753-BD16-2278-442D-476D7574B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CCEBF29-FB7D-CFDF-08CA-90A3E6727D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6365711-9DD7-D317-033A-6EC8815051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C124CD-0EB6-CAE4-06EF-A6AF3B7478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D4D98-5B87-4EDC-ABEB-441E940BF17B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593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CEFBD2-7FC3-970F-7F5E-014AD9AC6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295FA53-520D-4ADD-2C1A-71A7DB591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177692C-8324-5EBE-FFC6-2DB72F512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37DD8A-F10C-AFDE-2D96-12C94471F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487A7D-5A98-2BB1-AD09-1487CEEC4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36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5FD5C4-D1C4-36C2-1C76-9E9E9EA48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5AFAAE-8EE9-53E1-1C85-9356AEE0B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0D2155-94EE-EDAC-7A5D-D22097BC1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C790CC-7C32-E1B1-A8A9-FBCF042DE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943930-3574-45C1-2DC8-83FF84C6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96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F506760-5E09-AF38-7EEB-A61FC679FF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CEB69DC-5AB9-DA1D-6275-43E2859ED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9E3EC3-C46F-6F11-E88D-208D24FE7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DA01BD-5D01-CA28-9EAA-795E78A00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62CB12-E374-98BC-FDA4-8358588EF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4983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C8AF7-D6AF-38E4-8713-82AAFFF59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9E2994-416A-5476-7D6C-2A34FDE70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7D7063-8141-364C-23DE-49903EEF7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F769F95-F23A-CA3F-A300-63A04F9FB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8DF867-8ED1-5136-6450-7DDC2F273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9239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6378F4-A505-0F25-EC60-22E2F87A8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F8B146D-9B3C-274B-4103-5CCA57428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501A82-C2B9-ABC3-6C09-409EC3919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BA304F-EE19-AB86-6F36-F1C6DA668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D9509D-A0A0-C09A-83DE-3F1B3C20A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4546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C2A75F-B48E-1F4E-233A-14F2BC000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662CD9-D78B-CD7F-A7D2-2C7EE1D8D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9F1177-93B1-15C7-EFFA-F1E5197A6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48EA6FB-918E-BF1C-E35F-8A7BA40A4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20A561E-F3E4-4DBD-E40A-CDEFDC1CA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193F4B-0235-72B9-D270-7C7610A9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097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E5F36F-B62A-EC8A-1A88-8B9DE2E48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2AC77D-F403-8601-8AFD-DD5615FC85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4BCB7C0-508B-9980-4F8D-ED00AE25A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52FDE05-12D1-E496-906F-8F3427100E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F747587-3FD3-288B-E68F-88AED55F4E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CA272D8-3FF7-B99A-09DD-C2CA68A34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51616BE-C9F3-E3B4-798D-8FA0E1EF3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31074BC-B4B2-1515-4672-0AFE4AC7B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2710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0665DC-DACF-D252-8189-F8A3D5AA5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04390BE-AC5A-6807-2469-F6F20797E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41199D7-EC0F-B1FA-4CED-E1D400240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3FD79C-9331-C822-7161-7ACE4790C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7268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7B2DA31-9432-97C5-602A-74288C6FF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71572A9-2501-BCD0-E2F3-AD8598B8F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6FEAFDB-999C-F354-46FF-15709417C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1097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165AC3-E150-83CF-B6C7-123D62843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4C255A-3132-FFB3-133E-CE7318181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5AE72BD-FCA1-9634-0C8D-ACBC700BD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2DBA453-83EA-D861-304F-CE453DFFC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EE71048-5C1C-64FC-556B-F339676AA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576D54-391F-03D3-0BFF-D6BD89C3E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8482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3653F-D22F-A6D5-5E6E-93409BCD0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2CBAB2F-A7E2-FF31-4B71-05430BBE4D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44BA766-4B33-4334-EEE7-D0D64D6682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65740C-E9B3-74D4-7F21-A995616C8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CC7B180-B2A3-378E-7099-97B5EE66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2828BC-52FF-1963-1CC7-8C16D9B2D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5810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0FAFCEE-C713-02BD-EE04-931077F53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9B9E18-52F3-901A-D3CF-149359F9D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A66269-1A9F-7502-C99C-62458ED343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2F2860-A722-44F3-9BFA-81AC0662C2A4}" type="datetimeFigureOut">
              <a:rPr lang="de-DE" smtClean="0"/>
              <a:t>17.06.2025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D20AF-C493-4196-6974-7488C51DFC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54A880-F177-DA68-4D2E-A83BA57A5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29D0F4-307E-4434-A7D2-EB480BE17D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0315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6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Kleidung, Arbeitskleidung, Person, Blue Collar enthält.&#10;&#10;KI-generierte Inhalte können fehlerhaft sein.">
            <a:extLst>
              <a:ext uri="{FF2B5EF4-FFF2-40B4-BE49-F238E27FC236}">
                <a16:creationId xmlns:a16="http://schemas.microsoft.com/office/drawing/2014/main" id="{AF948ABA-86FF-0EA3-B8D9-F5B548337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14" b="-1"/>
          <a:stretch>
            <a:fillRect/>
          </a:stretch>
        </p:blipFill>
        <p:spPr>
          <a:xfrm>
            <a:off x="5162052" y="3272588"/>
            <a:ext cx="6105382" cy="3585411"/>
          </a:xfrm>
          <a:prstGeom prst="rect">
            <a:avLst/>
          </a:prstGeom>
        </p:spPr>
      </p:pic>
      <p:pic>
        <p:nvPicPr>
          <p:cNvPr id="3" name="Grafik 2" descr="Ein Bild, das Abfallcontainer, Mülleimer, Abfallwirtschaft, Behälter enthält.&#10;&#10;KI-generierte Inhalte können fehlerhaft sein.">
            <a:extLst>
              <a:ext uri="{FF2B5EF4-FFF2-40B4-BE49-F238E27FC236}">
                <a16:creationId xmlns:a16="http://schemas.microsoft.com/office/drawing/2014/main" id="{6A1DF654-0A8B-5D89-93D4-048BF5387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876"/>
          <a:stretch>
            <a:fillRect/>
          </a:stretch>
        </p:blipFill>
        <p:spPr>
          <a:xfrm>
            <a:off x="20" y="9"/>
            <a:ext cx="7279893" cy="3895335"/>
          </a:xfrm>
          <a:custGeom>
            <a:avLst/>
            <a:gdLst/>
            <a:ahLst/>
            <a:cxnLst/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B3DA-AEF0-428A-A317-C42827E6C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302" y="0"/>
            <a:ext cx="3809132" cy="311698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06AD8B-0227-4FF6-AEB4-C66C5A53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chemeClr val="bg2">
              <a:lumMod val="9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FACEB2-7564-4FB9-B739-C2CE339BA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rgbClr val="845144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 descr="Ein Bild, das draußen, Straße, Gelände, Abfallcontainer enthält.&#10;&#10;KI-generierte Inhalte können fehlerhaft sein.">
            <a:extLst>
              <a:ext uri="{FF2B5EF4-FFF2-40B4-BE49-F238E27FC236}">
                <a16:creationId xmlns:a16="http://schemas.microsoft.com/office/drawing/2014/main" id="{D65A0FF6-4327-CE06-F282-65A3BDB2C6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9422"/>
            <a:ext cx="5001186" cy="2788578"/>
          </a:xfrm>
          <a:prstGeom prst="rect">
            <a:avLst/>
          </a:prstGeom>
        </p:spPr>
      </p:pic>
      <p:pic>
        <p:nvPicPr>
          <p:cNvPr id="15" name="Grafik 14" descr="Ein Bild, das Feuer, draußen, Wärme, Flamme enthält.&#10;&#10;KI-generierte Inhalte können fehlerhaft sein.">
            <a:extLst>
              <a:ext uri="{FF2B5EF4-FFF2-40B4-BE49-F238E27FC236}">
                <a16:creationId xmlns:a16="http://schemas.microsoft.com/office/drawing/2014/main" id="{D64BB1C4-5C1C-A479-629A-910A0D969B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7" t="6073" r="11402"/>
          <a:stretch>
            <a:fillRect/>
          </a:stretch>
        </p:blipFill>
        <p:spPr>
          <a:xfrm>
            <a:off x="7458302" y="1"/>
            <a:ext cx="3809132" cy="3116983"/>
          </a:xfrm>
          <a:prstGeom prst="rect">
            <a:avLst/>
          </a:prstGeom>
        </p:spPr>
      </p:pic>
      <p:sp>
        <p:nvSpPr>
          <p:cNvPr id="18" name="Rechteck 17">
            <a:extLst>
              <a:ext uri="{FF2B5EF4-FFF2-40B4-BE49-F238E27FC236}">
                <a16:creationId xmlns:a16="http://schemas.microsoft.com/office/drawing/2014/main" id="{33FAD1F0-2D68-6557-F141-BAFE39156990}"/>
              </a:ext>
            </a:extLst>
          </p:cNvPr>
          <p:cNvSpPr/>
          <p:nvPr/>
        </p:nvSpPr>
        <p:spPr>
          <a:xfrm>
            <a:off x="11422880" y="0"/>
            <a:ext cx="768096" cy="6857999"/>
          </a:xfrm>
          <a:prstGeom prst="rect">
            <a:avLst/>
          </a:prstGeom>
          <a:solidFill>
            <a:srgbClr val="1772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9CBE864-3A76-818B-0722-E92DDBF2F186}"/>
              </a:ext>
            </a:extLst>
          </p:cNvPr>
          <p:cNvSpPr txBox="1"/>
          <p:nvPr/>
        </p:nvSpPr>
        <p:spPr>
          <a:xfrm>
            <a:off x="11276270" y="-180975"/>
            <a:ext cx="1061316" cy="8020050"/>
          </a:xfrm>
          <a:prstGeom prst="rect">
            <a:avLst/>
          </a:prstGeom>
          <a:noFill/>
          <a:ln>
            <a:noFill/>
          </a:ln>
        </p:spPr>
        <p:txBody>
          <a:bodyPr vert="wordArtVert" wrap="square" rtlCol="0">
            <a:spAutoFit/>
          </a:bodyPr>
          <a:lstStyle/>
          <a:p>
            <a:pPr algn="just"/>
            <a:r>
              <a:rPr lang="de-DE" sz="4800" b="1" dirty="0">
                <a:solidFill>
                  <a:schemeClr val="bg1"/>
                </a:solidFill>
              </a:rPr>
              <a:t>PROBLEME</a:t>
            </a:r>
          </a:p>
        </p:txBody>
      </p:sp>
    </p:spTree>
    <p:extLst>
      <p:ext uri="{BB962C8B-B14F-4D97-AF65-F5344CB8AC3E}">
        <p14:creationId xmlns:p14="http://schemas.microsoft.com/office/powerpoint/2010/main" val="34972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eneriertes Bild">
            <a:extLst>
              <a:ext uri="{FF2B5EF4-FFF2-40B4-BE49-F238E27FC236}">
                <a16:creationId xmlns:a16="http://schemas.microsoft.com/office/drawing/2014/main" id="{EDEC87AB-E38D-4B9B-1A78-9B353D693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0436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7467EE-6E4B-F5AF-8B98-214150C4D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Abfallcontainer, Mülleimer, Abfallwirtschaft, Behälter enthält.&#10;&#10;KI-generierte Inhalte können fehlerhaft sein.">
            <a:extLst>
              <a:ext uri="{FF2B5EF4-FFF2-40B4-BE49-F238E27FC236}">
                <a16:creationId xmlns:a16="http://schemas.microsoft.com/office/drawing/2014/main" id="{A6E8D7B0-A5C3-9CBE-46F3-42285E841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" t="1280" r="-1224" b="11165"/>
          <a:stretch>
            <a:fillRect/>
          </a:stretch>
        </p:blipFill>
        <p:spPr>
          <a:xfrm>
            <a:off x="0" y="0"/>
            <a:ext cx="7279893" cy="3895344"/>
          </a:xfrm>
          <a:custGeom>
            <a:avLst/>
            <a:gdLst/>
            <a:ahLst/>
            <a:cxnLst/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pic>
        <p:nvPicPr>
          <p:cNvPr id="7" name="Grafik 6" descr="Ein Bild, das Kleidung, Arbeitskleidung, Person, Blue Collar enthält.&#10;&#10;KI-generierte Inhalte können fehlerhaft sein.">
            <a:extLst>
              <a:ext uri="{FF2B5EF4-FFF2-40B4-BE49-F238E27FC236}">
                <a16:creationId xmlns:a16="http://schemas.microsoft.com/office/drawing/2014/main" id="{DC271411-C953-C371-E08A-A4E0309B3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14" b="-1"/>
          <a:stretch>
            <a:fillRect/>
          </a:stretch>
        </p:blipFill>
        <p:spPr>
          <a:xfrm>
            <a:off x="5162052" y="3272588"/>
            <a:ext cx="6105382" cy="358541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39F74D-54D9-F533-67E6-B35CD319B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302" y="0"/>
            <a:ext cx="3809132" cy="311698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55A1C0-10EE-46AC-BBA8-BE6B6137A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chemeClr val="bg2">
              <a:lumMod val="9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9A23D9-EDEE-44B2-93E6-5AB63E783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rgbClr val="845144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 descr="Ein Bild, das draußen, Straße, Gelände, Abfallcontainer enthält.&#10;&#10;KI-generierte Inhalte können fehlerhaft sein.">
            <a:extLst>
              <a:ext uri="{FF2B5EF4-FFF2-40B4-BE49-F238E27FC236}">
                <a16:creationId xmlns:a16="http://schemas.microsoft.com/office/drawing/2014/main" id="{23BD9590-62A6-E6A8-6E5B-D6EB3B999F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4" y="4069422"/>
            <a:ext cx="5001186" cy="2788578"/>
          </a:xfrm>
          <a:prstGeom prst="rect">
            <a:avLst/>
          </a:prstGeom>
        </p:spPr>
      </p:pic>
      <p:pic>
        <p:nvPicPr>
          <p:cNvPr id="15" name="Grafik 14" descr="Ein Bild, das Feuer, draußen, Wärme, Flamme enthält.&#10;&#10;KI-generierte Inhalte können fehlerhaft sein.">
            <a:extLst>
              <a:ext uri="{FF2B5EF4-FFF2-40B4-BE49-F238E27FC236}">
                <a16:creationId xmlns:a16="http://schemas.microsoft.com/office/drawing/2014/main" id="{E19DABDD-8233-5C86-D2A0-09F8DCFE38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7" t="6073" r="11402"/>
          <a:stretch>
            <a:fillRect/>
          </a:stretch>
        </p:blipFill>
        <p:spPr>
          <a:xfrm>
            <a:off x="7458302" y="1"/>
            <a:ext cx="3809132" cy="3116983"/>
          </a:xfrm>
          <a:prstGeom prst="rect">
            <a:avLst/>
          </a:prstGeom>
        </p:spPr>
      </p:pic>
      <p:sp>
        <p:nvSpPr>
          <p:cNvPr id="18" name="Rechteck 17">
            <a:extLst>
              <a:ext uri="{FF2B5EF4-FFF2-40B4-BE49-F238E27FC236}">
                <a16:creationId xmlns:a16="http://schemas.microsoft.com/office/drawing/2014/main" id="{5C5D5F6C-346E-ED69-CFCC-ADC97C72769F}"/>
              </a:ext>
            </a:extLst>
          </p:cNvPr>
          <p:cNvSpPr/>
          <p:nvPr/>
        </p:nvSpPr>
        <p:spPr>
          <a:xfrm>
            <a:off x="11422880" y="0"/>
            <a:ext cx="768096" cy="6857999"/>
          </a:xfrm>
          <a:prstGeom prst="rect">
            <a:avLst/>
          </a:prstGeom>
          <a:solidFill>
            <a:srgbClr val="1772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98AAF15-A781-654A-C5C3-08BF668A4AE0}"/>
              </a:ext>
            </a:extLst>
          </p:cNvPr>
          <p:cNvSpPr txBox="1"/>
          <p:nvPr/>
        </p:nvSpPr>
        <p:spPr>
          <a:xfrm>
            <a:off x="11267434" y="742950"/>
            <a:ext cx="1061316" cy="7515216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de-DE" sz="4800" b="1" dirty="0">
                <a:solidFill>
                  <a:schemeClr val="bg1"/>
                </a:solidFill>
              </a:rPr>
              <a:t>VISION</a:t>
            </a:r>
          </a:p>
        </p:txBody>
      </p:sp>
      <p:pic>
        <p:nvPicPr>
          <p:cNvPr id="4" name="Grafik 3" descr="WLAN mit einfarbiger Füllung">
            <a:extLst>
              <a:ext uri="{FF2B5EF4-FFF2-40B4-BE49-F238E27FC236}">
                <a16:creationId xmlns:a16="http://schemas.microsoft.com/office/drawing/2014/main" id="{65E8C870-8DEA-291B-9CEF-11389F1859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66827" y="-52863"/>
            <a:ext cx="914400" cy="914400"/>
          </a:xfrm>
          <a:prstGeom prst="rect">
            <a:avLst/>
          </a:prstGeom>
        </p:spPr>
      </p:pic>
      <p:pic>
        <p:nvPicPr>
          <p:cNvPr id="5" name="Grafik 4" descr="WLAN mit einfarbiger Füllung">
            <a:extLst>
              <a:ext uri="{FF2B5EF4-FFF2-40B4-BE49-F238E27FC236}">
                <a16:creationId xmlns:a16="http://schemas.microsoft.com/office/drawing/2014/main" id="{F199E0FA-70C4-132E-57E2-549DFCBF7A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8427" y="991355"/>
            <a:ext cx="746954" cy="746954"/>
          </a:xfrm>
          <a:prstGeom prst="rect">
            <a:avLst/>
          </a:prstGeom>
        </p:spPr>
      </p:pic>
      <p:pic>
        <p:nvPicPr>
          <p:cNvPr id="6" name="Grafik 5" descr="WLAN mit einfarbiger Füllung">
            <a:extLst>
              <a:ext uri="{FF2B5EF4-FFF2-40B4-BE49-F238E27FC236}">
                <a16:creationId xmlns:a16="http://schemas.microsoft.com/office/drawing/2014/main" id="{669791A6-9731-FAB2-24C7-E176B58745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14961" y="-52863"/>
            <a:ext cx="793194" cy="793194"/>
          </a:xfrm>
          <a:prstGeom prst="rect">
            <a:avLst/>
          </a:prstGeom>
        </p:spPr>
      </p:pic>
      <p:grpSp>
        <p:nvGrpSpPr>
          <p:cNvPr id="27" name="Grafik 25" descr="Thermometer mit einfarbiger Füllung">
            <a:extLst>
              <a:ext uri="{FF2B5EF4-FFF2-40B4-BE49-F238E27FC236}">
                <a16:creationId xmlns:a16="http://schemas.microsoft.com/office/drawing/2014/main" id="{0DE6A6EB-3BE9-E450-FEA8-3CAAD87BE0CE}"/>
              </a:ext>
            </a:extLst>
          </p:cNvPr>
          <p:cNvGrpSpPr/>
          <p:nvPr/>
        </p:nvGrpSpPr>
        <p:grpSpPr>
          <a:xfrm>
            <a:off x="7710374" y="439580"/>
            <a:ext cx="331190" cy="598646"/>
            <a:chOff x="5905349" y="3007042"/>
            <a:chExt cx="381301" cy="843915"/>
          </a:xfrm>
          <a:solidFill>
            <a:srgbClr val="17726D"/>
          </a:solidFill>
        </p:grpSpPr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0F95F612-4F62-BFB9-A288-70FE4ABB193C}"/>
                </a:ext>
              </a:extLst>
            </p:cNvPr>
            <p:cNvSpPr/>
            <p:nvPr/>
          </p:nvSpPr>
          <p:spPr>
            <a:xfrm>
              <a:off x="5905349" y="3007042"/>
              <a:ext cx="381301" cy="843915"/>
            </a:xfrm>
            <a:custGeom>
              <a:avLst/>
              <a:gdLst>
                <a:gd name="connsiteX0" fmla="*/ 190651 w 381301"/>
                <a:gd name="connsiteY0" fmla="*/ 786765 h 843915"/>
                <a:gd name="connsiteX1" fmla="*/ 61111 w 381301"/>
                <a:gd name="connsiteY1" fmla="*/ 682943 h 843915"/>
                <a:gd name="connsiteX2" fmla="*/ 133501 w 381301"/>
                <a:gd name="connsiteY2" fmla="*/ 533400 h 843915"/>
                <a:gd name="connsiteX3" fmla="*/ 133501 w 381301"/>
                <a:gd name="connsiteY3" fmla="*/ 114300 h 843915"/>
                <a:gd name="connsiteX4" fmla="*/ 190651 w 381301"/>
                <a:gd name="connsiteY4" fmla="*/ 57150 h 843915"/>
                <a:gd name="connsiteX5" fmla="*/ 247801 w 381301"/>
                <a:gd name="connsiteY5" fmla="*/ 114300 h 843915"/>
                <a:gd name="connsiteX6" fmla="*/ 247801 w 381301"/>
                <a:gd name="connsiteY6" fmla="*/ 533400 h 843915"/>
                <a:gd name="connsiteX7" fmla="*/ 320191 w 381301"/>
                <a:gd name="connsiteY7" fmla="*/ 682943 h 843915"/>
                <a:gd name="connsiteX8" fmla="*/ 190651 w 381301"/>
                <a:gd name="connsiteY8" fmla="*/ 786765 h 843915"/>
                <a:gd name="connsiteX9" fmla="*/ 190651 w 381301"/>
                <a:gd name="connsiteY9" fmla="*/ 786765 h 843915"/>
                <a:gd name="connsiteX10" fmla="*/ 304951 w 381301"/>
                <a:gd name="connsiteY10" fmla="*/ 501015 h 843915"/>
                <a:gd name="connsiteX11" fmla="*/ 304951 w 381301"/>
                <a:gd name="connsiteY11" fmla="*/ 114300 h 843915"/>
                <a:gd name="connsiteX12" fmla="*/ 190651 w 381301"/>
                <a:gd name="connsiteY12" fmla="*/ 0 h 843915"/>
                <a:gd name="connsiteX13" fmla="*/ 76351 w 381301"/>
                <a:gd name="connsiteY13" fmla="*/ 114300 h 843915"/>
                <a:gd name="connsiteX14" fmla="*/ 76351 w 381301"/>
                <a:gd name="connsiteY14" fmla="*/ 501015 h 843915"/>
                <a:gd name="connsiteX15" fmla="*/ 9676 w 381301"/>
                <a:gd name="connsiteY15" fmla="*/ 713423 h 843915"/>
                <a:gd name="connsiteX16" fmla="*/ 190651 w 381301"/>
                <a:gd name="connsiteY16" fmla="*/ 843915 h 843915"/>
                <a:gd name="connsiteX17" fmla="*/ 371626 w 381301"/>
                <a:gd name="connsiteY17" fmla="*/ 713423 h 843915"/>
                <a:gd name="connsiteX18" fmla="*/ 304951 w 381301"/>
                <a:gd name="connsiteY18" fmla="*/ 501015 h 843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301" h="843915">
                  <a:moveTo>
                    <a:pt x="190651" y="786765"/>
                  </a:moveTo>
                  <a:cubicBezTo>
                    <a:pt x="128738" y="786765"/>
                    <a:pt x="74446" y="742950"/>
                    <a:pt x="61111" y="682943"/>
                  </a:cubicBezTo>
                  <a:cubicBezTo>
                    <a:pt x="46823" y="621983"/>
                    <a:pt x="77303" y="560070"/>
                    <a:pt x="133501" y="533400"/>
                  </a:cubicBezTo>
                  <a:lnTo>
                    <a:pt x="133501" y="114300"/>
                  </a:lnTo>
                  <a:cubicBezTo>
                    <a:pt x="133501" y="82867"/>
                    <a:pt x="159218" y="57150"/>
                    <a:pt x="190651" y="57150"/>
                  </a:cubicBezTo>
                  <a:cubicBezTo>
                    <a:pt x="222083" y="57150"/>
                    <a:pt x="247801" y="82867"/>
                    <a:pt x="247801" y="114300"/>
                  </a:cubicBezTo>
                  <a:lnTo>
                    <a:pt x="247801" y="533400"/>
                  </a:lnTo>
                  <a:cubicBezTo>
                    <a:pt x="303998" y="560070"/>
                    <a:pt x="333526" y="621983"/>
                    <a:pt x="320191" y="682943"/>
                  </a:cubicBezTo>
                  <a:cubicBezTo>
                    <a:pt x="305903" y="742950"/>
                    <a:pt x="252563" y="785813"/>
                    <a:pt x="190651" y="786765"/>
                  </a:cubicBezTo>
                  <a:lnTo>
                    <a:pt x="190651" y="786765"/>
                  </a:lnTo>
                  <a:close/>
                  <a:moveTo>
                    <a:pt x="304951" y="501015"/>
                  </a:moveTo>
                  <a:lnTo>
                    <a:pt x="304951" y="114300"/>
                  </a:lnTo>
                  <a:cubicBezTo>
                    <a:pt x="304951" y="51435"/>
                    <a:pt x="253516" y="0"/>
                    <a:pt x="190651" y="0"/>
                  </a:cubicBezTo>
                  <a:cubicBezTo>
                    <a:pt x="127786" y="0"/>
                    <a:pt x="76351" y="50483"/>
                    <a:pt x="76351" y="114300"/>
                  </a:cubicBezTo>
                  <a:lnTo>
                    <a:pt x="76351" y="501015"/>
                  </a:lnTo>
                  <a:cubicBezTo>
                    <a:pt x="10628" y="550545"/>
                    <a:pt x="-16042" y="636270"/>
                    <a:pt x="9676" y="713423"/>
                  </a:cubicBezTo>
                  <a:cubicBezTo>
                    <a:pt x="35393" y="791528"/>
                    <a:pt x="108736" y="843915"/>
                    <a:pt x="190651" y="843915"/>
                  </a:cubicBezTo>
                  <a:cubicBezTo>
                    <a:pt x="272566" y="843915"/>
                    <a:pt x="345908" y="791528"/>
                    <a:pt x="371626" y="713423"/>
                  </a:cubicBezTo>
                  <a:cubicBezTo>
                    <a:pt x="397343" y="636270"/>
                    <a:pt x="370673" y="550545"/>
                    <a:pt x="304951" y="5010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F9570F0A-9A99-B198-D83A-44FB601BEEE8}"/>
                </a:ext>
              </a:extLst>
            </p:cNvPr>
            <p:cNvSpPr/>
            <p:nvPr/>
          </p:nvSpPr>
          <p:spPr>
            <a:xfrm>
              <a:off x="6001065" y="3336607"/>
              <a:ext cx="189869" cy="419100"/>
            </a:xfrm>
            <a:custGeom>
              <a:avLst/>
              <a:gdLst>
                <a:gd name="connsiteX0" fmla="*/ 113985 w 189869"/>
                <a:gd name="connsiteY0" fmla="*/ 230505 h 419100"/>
                <a:gd name="connsiteX1" fmla="*/ 113985 w 189869"/>
                <a:gd name="connsiteY1" fmla="*/ 0 h 419100"/>
                <a:gd name="connsiteX2" fmla="*/ 75885 w 189869"/>
                <a:gd name="connsiteY2" fmla="*/ 0 h 419100"/>
                <a:gd name="connsiteX3" fmla="*/ 75885 w 189869"/>
                <a:gd name="connsiteY3" fmla="*/ 230505 h 419100"/>
                <a:gd name="connsiteX4" fmla="*/ 637 w 189869"/>
                <a:gd name="connsiteY4" fmla="*/ 333375 h 419100"/>
                <a:gd name="connsiteX5" fmla="*/ 94935 w 189869"/>
                <a:gd name="connsiteY5" fmla="*/ 419100 h 419100"/>
                <a:gd name="connsiteX6" fmla="*/ 189232 w 189869"/>
                <a:gd name="connsiteY6" fmla="*/ 333375 h 419100"/>
                <a:gd name="connsiteX7" fmla="*/ 113985 w 189869"/>
                <a:gd name="connsiteY7" fmla="*/ 230505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869" h="419100">
                  <a:moveTo>
                    <a:pt x="113985" y="230505"/>
                  </a:moveTo>
                  <a:lnTo>
                    <a:pt x="113985" y="0"/>
                  </a:lnTo>
                  <a:lnTo>
                    <a:pt x="75885" y="0"/>
                  </a:lnTo>
                  <a:lnTo>
                    <a:pt x="75885" y="230505"/>
                  </a:lnTo>
                  <a:cubicBezTo>
                    <a:pt x="28260" y="240030"/>
                    <a:pt x="-5078" y="284797"/>
                    <a:pt x="637" y="333375"/>
                  </a:cubicBezTo>
                  <a:cubicBezTo>
                    <a:pt x="5400" y="381953"/>
                    <a:pt x="46357" y="419100"/>
                    <a:pt x="94935" y="419100"/>
                  </a:cubicBezTo>
                  <a:cubicBezTo>
                    <a:pt x="143512" y="419100"/>
                    <a:pt x="184470" y="381953"/>
                    <a:pt x="189232" y="333375"/>
                  </a:cubicBezTo>
                  <a:cubicBezTo>
                    <a:pt x="194947" y="284797"/>
                    <a:pt x="161610" y="240030"/>
                    <a:pt x="113985" y="230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32" name="Grafik 30" descr="Umschlag mit einfarbiger Füllung">
            <a:extLst>
              <a:ext uri="{FF2B5EF4-FFF2-40B4-BE49-F238E27FC236}">
                <a16:creationId xmlns:a16="http://schemas.microsoft.com/office/drawing/2014/main" id="{6AD3AA83-0DFA-34FB-BAF1-F796A2532CA6}"/>
              </a:ext>
            </a:extLst>
          </p:cNvPr>
          <p:cNvSpPr/>
          <p:nvPr/>
        </p:nvSpPr>
        <p:spPr>
          <a:xfrm>
            <a:off x="2951814" y="4390829"/>
            <a:ext cx="611345" cy="433578"/>
          </a:xfrm>
          <a:custGeom>
            <a:avLst/>
            <a:gdLst>
              <a:gd name="connsiteX0" fmla="*/ 0 w 762000"/>
              <a:gd name="connsiteY0" fmla="*/ 0 h 533400"/>
              <a:gd name="connsiteX1" fmla="*/ 0 w 762000"/>
              <a:gd name="connsiteY1" fmla="*/ 533400 h 533400"/>
              <a:gd name="connsiteX2" fmla="*/ 762000 w 762000"/>
              <a:gd name="connsiteY2" fmla="*/ 533400 h 533400"/>
              <a:gd name="connsiteX3" fmla="*/ 762000 w 762000"/>
              <a:gd name="connsiteY3" fmla="*/ 0 h 533400"/>
              <a:gd name="connsiteX4" fmla="*/ 0 w 762000"/>
              <a:gd name="connsiteY4" fmla="*/ 0 h 533400"/>
              <a:gd name="connsiteX5" fmla="*/ 394335 w 762000"/>
              <a:gd name="connsiteY5" fmla="*/ 332423 h 533400"/>
              <a:gd name="connsiteX6" fmla="*/ 367665 w 762000"/>
              <a:gd name="connsiteY6" fmla="*/ 332423 h 533400"/>
              <a:gd name="connsiteX7" fmla="*/ 85725 w 762000"/>
              <a:gd name="connsiteY7" fmla="*/ 57150 h 533400"/>
              <a:gd name="connsiteX8" fmla="*/ 677228 w 762000"/>
              <a:gd name="connsiteY8" fmla="*/ 57150 h 533400"/>
              <a:gd name="connsiteX9" fmla="*/ 394335 w 762000"/>
              <a:gd name="connsiteY9" fmla="*/ 332423 h 533400"/>
              <a:gd name="connsiteX10" fmla="*/ 242888 w 762000"/>
              <a:gd name="connsiteY10" fmla="*/ 263843 h 533400"/>
              <a:gd name="connsiteX11" fmla="*/ 57150 w 762000"/>
              <a:gd name="connsiteY11" fmla="*/ 450533 h 533400"/>
              <a:gd name="connsiteX12" fmla="*/ 57150 w 762000"/>
              <a:gd name="connsiteY12" fmla="*/ 81915 h 533400"/>
              <a:gd name="connsiteX13" fmla="*/ 242888 w 762000"/>
              <a:gd name="connsiteY13" fmla="*/ 263843 h 533400"/>
              <a:gd name="connsiteX14" fmla="*/ 270510 w 762000"/>
              <a:gd name="connsiteY14" fmla="*/ 290513 h 533400"/>
              <a:gd name="connsiteX15" fmla="*/ 341948 w 762000"/>
              <a:gd name="connsiteY15" fmla="*/ 360045 h 533400"/>
              <a:gd name="connsiteX16" fmla="*/ 381953 w 762000"/>
              <a:gd name="connsiteY16" fmla="*/ 376238 h 533400"/>
              <a:gd name="connsiteX17" fmla="*/ 421958 w 762000"/>
              <a:gd name="connsiteY17" fmla="*/ 360045 h 533400"/>
              <a:gd name="connsiteX18" fmla="*/ 493395 w 762000"/>
              <a:gd name="connsiteY18" fmla="*/ 290513 h 533400"/>
              <a:gd name="connsiteX19" fmla="*/ 678180 w 762000"/>
              <a:gd name="connsiteY19" fmla="*/ 476250 h 533400"/>
              <a:gd name="connsiteX20" fmla="*/ 84773 w 762000"/>
              <a:gd name="connsiteY20" fmla="*/ 476250 h 533400"/>
              <a:gd name="connsiteX21" fmla="*/ 270510 w 762000"/>
              <a:gd name="connsiteY21" fmla="*/ 290513 h 533400"/>
              <a:gd name="connsiteX22" fmla="*/ 519113 w 762000"/>
              <a:gd name="connsiteY22" fmla="*/ 263843 h 533400"/>
              <a:gd name="connsiteX23" fmla="*/ 704850 w 762000"/>
              <a:gd name="connsiteY23" fmla="*/ 82868 h 533400"/>
              <a:gd name="connsiteX24" fmla="*/ 704850 w 762000"/>
              <a:gd name="connsiteY24" fmla="*/ 449580 h 533400"/>
              <a:gd name="connsiteX25" fmla="*/ 519113 w 762000"/>
              <a:gd name="connsiteY25" fmla="*/ 263843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62000" h="533400">
                <a:moveTo>
                  <a:pt x="0" y="0"/>
                </a:moveTo>
                <a:lnTo>
                  <a:pt x="0" y="533400"/>
                </a:lnTo>
                <a:lnTo>
                  <a:pt x="762000" y="533400"/>
                </a:lnTo>
                <a:lnTo>
                  <a:pt x="762000" y="0"/>
                </a:lnTo>
                <a:lnTo>
                  <a:pt x="0" y="0"/>
                </a:lnTo>
                <a:close/>
                <a:moveTo>
                  <a:pt x="394335" y="332423"/>
                </a:moveTo>
                <a:cubicBezTo>
                  <a:pt x="386715" y="340043"/>
                  <a:pt x="375285" y="340043"/>
                  <a:pt x="367665" y="332423"/>
                </a:cubicBezTo>
                <a:lnTo>
                  <a:pt x="85725" y="57150"/>
                </a:lnTo>
                <a:lnTo>
                  <a:pt x="677228" y="57150"/>
                </a:lnTo>
                <a:lnTo>
                  <a:pt x="394335" y="332423"/>
                </a:lnTo>
                <a:close/>
                <a:moveTo>
                  <a:pt x="242888" y="263843"/>
                </a:moveTo>
                <a:lnTo>
                  <a:pt x="57150" y="450533"/>
                </a:lnTo>
                <a:lnTo>
                  <a:pt x="57150" y="81915"/>
                </a:lnTo>
                <a:lnTo>
                  <a:pt x="242888" y="263843"/>
                </a:lnTo>
                <a:close/>
                <a:moveTo>
                  <a:pt x="270510" y="290513"/>
                </a:moveTo>
                <a:lnTo>
                  <a:pt x="341948" y="360045"/>
                </a:lnTo>
                <a:cubicBezTo>
                  <a:pt x="353378" y="370523"/>
                  <a:pt x="367665" y="376238"/>
                  <a:pt x="381953" y="376238"/>
                </a:cubicBezTo>
                <a:cubicBezTo>
                  <a:pt x="396240" y="376238"/>
                  <a:pt x="410528" y="370523"/>
                  <a:pt x="421958" y="360045"/>
                </a:cubicBezTo>
                <a:lnTo>
                  <a:pt x="493395" y="290513"/>
                </a:lnTo>
                <a:lnTo>
                  <a:pt x="678180" y="476250"/>
                </a:lnTo>
                <a:lnTo>
                  <a:pt x="84773" y="476250"/>
                </a:lnTo>
                <a:lnTo>
                  <a:pt x="270510" y="290513"/>
                </a:lnTo>
                <a:close/>
                <a:moveTo>
                  <a:pt x="519113" y="263843"/>
                </a:moveTo>
                <a:lnTo>
                  <a:pt x="704850" y="82868"/>
                </a:lnTo>
                <a:lnTo>
                  <a:pt x="704850" y="449580"/>
                </a:lnTo>
                <a:lnTo>
                  <a:pt x="519113" y="263843"/>
                </a:lnTo>
                <a:close/>
              </a:path>
            </a:pathLst>
          </a:custGeom>
          <a:solidFill>
            <a:srgbClr val="17726D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de-DE">
              <a:solidFill>
                <a:srgbClr val="17726D"/>
              </a:solidFill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58CECBAA-554A-229D-4CB5-DF316B1E1A1E}"/>
              </a:ext>
            </a:extLst>
          </p:cNvPr>
          <p:cNvSpPr txBox="1"/>
          <p:nvPr/>
        </p:nvSpPr>
        <p:spPr>
          <a:xfrm>
            <a:off x="8041564" y="492205"/>
            <a:ext cx="200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17726D"/>
                </a:solidFill>
              </a:rPr>
              <a:t>100 °Celsius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3B47FF62-C36A-AE44-5B1E-7951F86FB8B5}"/>
              </a:ext>
            </a:extLst>
          </p:cNvPr>
          <p:cNvCxnSpPr>
            <a:cxnSpLocks/>
          </p:cNvCxnSpPr>
          <p:nvPr/>
        </p:nvCxnSpPr>
        <p:spPr>
          <a:xfrm flipV="1">
            <a:off x="2438400" y="4638675"/>
            <a:ext cx="447675" cy="247650"/>
          </a:xfrm>
          <a:prstGeom prst="line">
            <a:avLst/>
          </a:prstGeom>
          <a:ln>
            <a:solidFill>
              <a:srgbClr val="1772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1B79539-274F-0BA4-BAC6-44E35AD9A28E}"/>
              </a:ext>
            </a:extLst>
          </p:cNvPr>
          <p:cNvCxnSpPr>
            <a:cxnSpLocks/>
          </p:cNvCxnSpPr>
          <p:nvPr/>
        </p:nvCxnSpPr>
        <p:spPr>
          <a:xfrm>
            <a:off x="7877175" y="1162050"/>
            <a:ext cx="164389" cy="4381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Grafik 21" descr="WLAN mit einfarbiger Füllung">
            <a:extLst>
              <a:ext uri="{FF2B5EF4-FFF2-40B4-BE49-F238E27FC236}">
                <a16:creationId xmlns:a16="http://schemas.microsoft.com/office/drawing/2014/main" id="{CDC8B5E3-A9E2-2DAE-2536-84D1FCE5E0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328445">
            <a:off x="8950757" y="4421886"/>
            <a:ext cx="898093" cy="898093"/>
          </a:xfrm>
          <a:prstGeom prst="rect">
            <a:avLst/>
          </a:prstGeom>
        </p:spPr>
      </p:pic>
      <p:pic>
        <p:nvPicPr>
          <p:cNvPr id="23" name="Grafik 22" descr="WLAN mit einfarbiger Füllung">
            <a:extLst>
              <a:ext uri="{FF2B5EF4-FFF2-40B4-BE49-F238E27FC236}">
                <a16:creationId xmlns:a16="http://schemas.microsoft.com/office/drawing/2014/main" id="{8BE3082A-C88F-7E0D-7BEE-7997BDDA94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328445">
            <a:off x="10391799" y="4632521"/>
            <a:ext cx="898093" cy="898093"/>
          </a:xfrm>
          <a:prstGeom prst="rect">
            <a:avLst/>
          </a:prstGeom>
        </p:spPr>
      </p:pic>
      <p:pic>
        <p:nvPicPr>
          <p:cNvPr id="24" name="Grafik 23" descr="WLAN mit einfarbiger Füllung">
            <a:extLst>
              <a:ext uri="{FF2B5EF4-FFF2-40B4-BE49-F238E27FC236}">
                <a16:creationId xmlns:a16="http://schemas.microsoft.com/office/drawing/2014/main" id="{37D9B546-5648-C2ED-3506-DB87637DDA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87158" y="4347072"/>
            <a:ext cx="749259" cy="749259"/>
          </a:xfrm>
          <a:prstGeom prst="rect">
            <a:avLst/>
          </a:prstGeom>
        </p:spPr>
      </p:pic>
      <p:pic>
        <p:nvPicPr>
          <p:cNvPr id="25" name="Grafik 24" descr="WLAN mit einfarbiger Füllung">
            <a:extLst>
              <a:ext uri="{FF2B5EF4-FFF2-40B4-BE49-F238E27FC236}">
                <a16:creationId xmlns:a16="http://schemas.microsoft.com/office/drawing/2014/main" id="{16253B29-91A5-A4B6-09AF-24104E1E77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14341" y="-8863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130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84644D3B-B9AC-EB65-4362-BD6575113EB9}"/>
              </a:ext>
            </a:extLst>
          </p:cNvPr>
          <p:cNvSpPr/>
          <p:nvPr/>
        </p:nvSpPr>
        <p:spPr>
          <a:xfrm>
            <a:off x="0" y="0"/>
            <a:ext cx="768096" cy="6858000"/>
          </a:xfrm>
          <a:prstGeom prst="rect">
            <a:avLst/>
          </a:prstGeom>
          <a:solidFill>
            <a:srgbClr val="17726D"/>
          </a:solidFill>
          <a:ln>
            <a:solidFill>
              <a:srgbClr val="17726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F1FFA9C-10F6-66C4-BFF6-B003B5EE63FB}"/>
              </a:ext>
            </a:extLst>
          </p:cNvPr>
          <p:cNvSpPr txBox="1"/>
          <p:nvPr/>
        </p:nvSpPr>
        <p:spPr>
          <a:xfrm>
            <a:off x="-146610" y="-114300"/>
            <a:ext cx="1061316" cy="7515216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de-DE" sz="4800" b="1" dirty="0">
                <a:solidFill>
                  <a:schemeClr val="bg1"/>
                </a:solidFill>
              </a:rPr>
              <a:t>LEISTUNG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786BAFC4-8F58-FC5B-2E71-E57E4DE73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867" y="623429"/>
            <a:ext cx="9238935" cy="535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414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899FD45F-CB16-247B-75DC-489E291D4F07}"/>
              </a:ext>
            </a:extLst>
          </p:cNvPr>
          <p:cNvSpPr txBox="1"/>
          <p:nvPr/>
        </p:nvSpPr>
        <p:spPr>
          <a:xfrm>
            <a:off x="0" y="0"/>
            <a:ext cx="6562725" cy="830997"/>
          </a:xfrm>
          <a:prstGeom prst="rect">
            <a:avLst/>
          </a:prstGeom>
          <a:solidFill>
            <a:srgbClr val="17726D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</a:rPr>
              <a:t>NUTZERVERSPRECHEN</a:t>
            </a:r>
          </a:p>
        </p:txBody>
      </p:sp>
      <p:grpSp>
        <p:nvGrpSpPr>
          <p:cNvPr id="7" name="Group 9">
            <a:extLst>
              <a:ext uri="{FF2B5EF4-FFF2-40B4-BE49-F238E27FC236}">
                <a16:creationId xmlns:a16="http://schemas.microsoft.com/office/drawing/2014/main" id="{EA58C1BF-5DA9-28F7-F825-E25902434100}"/>
              </a:ext>
            </a:extLst>
          </p:cNvPr>
          <p:cNvGrpSpPr/>
          <p:nvPr/>
        </p:nvGrpSpPr>
        <p:grpSpPr>
          <a:xfrm>
            <a:off x="620623" y="1471496"/>
            <a:ext cx="949504" cy="949504"/>
            <a:chOff x="0" y="0"/>
            <a:chExt cx="1899008" cy="1899008"/>
          </a:xfrm>
        </p:grpSpPr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17473953-F1ED-1FC5-95A1-FEE6DC75C0E9}"/>
                </a:ext>
              </a:extLst>
            </p:cNvPr>
            <p:cNvSpPr/>
            <p:nvPr/>
          </p:nvSpPr>
          <p:spPr>
            <a:xfrm>
              <a:off x="0" y="0"/>
              <a:ext cx="1899008" cy="1899008"/>
            </a:xfrm>
            <a:custGeom>
              <a:avLst/>
              <a:gdLst/>
              <a:ahLst/>
              <a:cxnLst/>
              <a:rect l="l" t="t" r="r" b="b"/>
              <a:pathLst>
                <a:path w="1899008" h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 sz="1200"/>
            </a:p>
          </p:txBody>
        </p:sp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8D0842F0-4C59-C5A1-C7A5-3E1ACE688DD5}"/>
                </a:ext>
              </a:extLst>
            </p:cNvPr>
            <p:cNvSpPr txBox="1"/>
            <p:nvPr/>
          </p:nvSpPr>
          <p:spPr>
            <a:xfrm>
              <a:off x="193412" y="389684"/>
              <a:ext cx="1512188" cy="106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65"/>
                </a:lnSpc>
                <a:spcBef>
                  <a:spcPct val="0"/>
                </a:spcBef>
              </a:pPr>
              <a:r>
                <a:rPr lang="en-US" sz="3189" dirty="0">
                  <a:solidFill>
                    <a:srgbClr val="FDFDF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01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4F6F5A4A-E7D4-FD0F-F86C-C612E54585B3}"/>
              </a:ext>
            </a:extLst>
          </p:cNvPr>
          <p:cNvSpPr txBox="1"/>
          <p:nvPr/>
        </p:nvSpPr>
        <p:spPr>
          <a:xfrm>
            <a:off x="1831180" y="1487083"/>
            <a:ext cx="67737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Zeit- und Kostenersparnis: </a:t>
            </a:r>
            <a:br>
              <a:rPr lang="de-DE" b="1" dirty="0"/>
            </a:br>
            <a:r>
              <a:rPr lang="de-DE" dirty="0"/>
              <a:t>Durch den </a:t>
            </a:r>
            <a:r>
              <a:rPr lang="de-DE" b="1" dirty="0"/>
              <a:t>Füllstandsensor</a:t>
            </a:r>
            <a:r>
              <a:rPr lang="de-DE" dirty="0"/>
              <a:t> wird die Abholung nur dann ausgelöst, wenn die Tonne voll ist – das verhindert unnötige Fahrten.</a:t>
            </a:r>
          </a:p>
          <a:p>
            <a:endParaRPr lang="de-DE" dirty="0"/>
          </a:p>
        </p:txBody>
      </p:sp>
      <p:grpSp>
        <p:nvGrpSpPr>
          <p:cNvPr id="13" name="Group 9">
            <a:extLst>
              <a:ext uri="{FF2B5EF4-FFF2-40B4-BE49-F238E27FC236}">
                <a16:creationId xmlns:a16="http://schemas.microsoft.com/office/drawing/2014/main" id="{80191C6C-1D46-64DE-53C7-074048F31D5B}"/>
              </a:ext>
            </a:extLst>
          </p:cNvPr>
          <p:cNvGrpSpPr/>
          <p:nvPr/>
        </p:nvGrpSpPr>
        <p:grpSpPr>
          <a:xfrm>
            <a:off x="620623" y="2615842"/>
            <a:ext cx="949504" cy="949504"/>
            <a:chOff x="0" y="0"/>
            <a:chExt cx="1899008" cy="1899008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3A4B02E1-8E4E-A15F-5CA4-C062E81DA9D1}"/>
                </a:ext>
              </a:extLst>
            </p:cNvPr>
            <p:cNvSpPr/>
            <p:nvPr/>
          </p:nvSpPr>
          <p:spPr>
            <a:xfrm>
              <a:off x="0" y="0"/>
              <a:ext cx="1899008" cy="1899008"/>
            </a:xfrm>
            <a:custGeom>
              <a:avLst/>
              <a:gdLst/>
              <a:ahLst/>
              <a:cxnLst/>
              <a:rect l="l" t="t" r="r" b="b"/>
              <a:pathLst>
                <a:path w="1899008" h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 sz="1200"/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31D95533-1C03-7380-F3CA-8B4DED078617}"/>
                </a:ext>
              </a:extLst>
            </p:cNvPr>
            <p:cNvSpPr txBox="1"/>
            <p:nvPr/>
          </p:nvSpPr>
          <p:spPr>
            <a:xfrm>
              <a:off x="193412" y="389684"/>
              <a:ext cx="1512188" cy="106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65"/>
                </a:lnSpc>
                <a:spcBef>
                  <a:spcPct val="0"/>
                </a:spcBef>
              </a:pPr>
              <a:r>
                <a:rPr lang="en-US" sz="3189" dirty="0">
                  <a:solidFill>
                    <a:srgbClr val="FDFDF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02</a:t>
              </a:r>
            </a:p>
          </p:txBody>
        </p:sp>
      </p:grpSp>
      <p:sp>
        <p:nvSpPr>
          <p:cNvPr id="18" name="Textfeld 17">
            <a:extLst>
              <a:ext uri="{FF2B5EF4-FFF2-40B4-BE49-F238E27FC236}">
                <a16:creationId xmlns:a16="http://schemas.microsoft.com/office/drawing/2014/main" id="{8C80C9DE-D04E-ACEB-0F8C-7606576818FE}"/>
              </a:ext>
            </a:extLst>
          </p:cNvPr>
          <p:cNvSpPr txBox="1"/>
          <p:nvPr/>
        </p:nvSpPr>
        <p:spPr>
          <a:xfrm>
            <a:off x="1831180" y="2753713"/>
            <a:ext cx="66841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Umweltfreundlichkeit:</a:t>
            </a:r>
          </a:p>
          <a:p>
            <a:r>
              <a:rPr lang="de-DE" dirty="0"/>
              <a:t>Vermeidung unnötiger Emissionen durch </a:t>
            </a:r>
            <a:r>
              <a:rPr lang="de-DE" b="1" dirty="0"/>
              <a:t>optimierte</a:t>
            </a:r>
            <a:r>
              <a:rPr lang="de-DE" dirty="0"/>
              <a:t> Abholrouten.</a:t>
            </a:r>
          </a:p>
        </p:txBody>
      </p:sp>
      <p:grpSp>
        <p:nvGrpSpPr>
          <p:cNvPr id="19" name="Group 9">
            <a:extLst>
              <a:ext uri="{FF2B5EF4-FFF2-40B4-BE49-F238E27FC236}">
                <a16:creationId xmlns:a16="http://schemas.microsoft.com/office/drawing/2014/main" id="{BC5D2DFA-739A-628B-135F-B787385D5A5D}"/>
              </a:ext>
            </a:extLst>
          </p:cNvPr>
          <p:cNvGrpSpPr/>
          <p:nvPr/>
        </p:nvGrpSpPr>
        <p:grpSpPr>
          <a:xfrm>
            <a:off x="620623" y="3760188"/>
            <a:ext cx="949504" cy="949504"/>
            <a:chOff x="0" y="0"/>
            <a:chExt cx="1899008" cy="1899008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FA20C529-9CF1-6333-ADA3-B579B99BCE74}"/>
                </a:ext>
              </a:extLst>
            </p:cNvPr>
            <p:cNvSpPr/>
            <p:nvPr/>
          </p:nvSpPr>
          <p:spPr>
            <a:xfrm>
              <a:off x="0" y="0"/>
              <a:ext cx="1899008" cy="1899008"/>
            </a:xfrm>
            <a:custGeom>
              <a:avLst/>
              <a:gdLst/>
              <a:ahLst/>
              <a:cxnLst/>
              <a:rect l="l" t="t" r="r" b="b"/>
              <a:pathLst>
                <a:path w="1899008" h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 sz="1200"/>
            </a:p>
          </p:txBody>
        </p:sp>
        <p:sp>
          <p:nvSpPr>
            <p:cNvPr id="21" name="TextBox 11">
              <a:extLst>
                <a:ext uri="{FF2B5EF4-FFF2-40B4-BE49-F238E27FC236}">
                  <a16:creationId xmlns:a16="http://schemas.microsoft.com/office/drawing/2014/main" id="{64C4A0B8-E9B3-3080-D680-3AB43A7CDBEA}"/>
                </a:ext>
              </a:extLst>
            </p:cNvPr>
            <p:cNvSpPr txBox="1"/>
            <p:nvPr/>
          </p:nvSpPr>
          <p:spPr>
            <a:xfrm>
              <a:off x="193412" y="389684"/>
              <a:ext cx="1512188" cy="106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65"/>
                </a:lnSpc>
                <a:spcBef>
                  <a:spcPct val="0"/>
                </a:spcBef>
              </a:pPr>
              <a:r>
                <a:rPr lang="en-US" sz="3189" dirty="0">
                  <a:solidFill>
                    <a:srgbClr val="FDFDF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03</a:t>
              </a:r>
            </a:p>
          </p:txBody>
        </p:sp>
      </p:grpSp>
      <p:sp>
        <p:nvSpPr>
          <p:cNvPr id="23" name="Textfeld 22">
            <a:extLst>
              <a:ext uri="{FF2B5EF4-FFF2-40B4-BE49-F238E27FC236}">
                <a16:creationId xmlns:a16="http://schemas.microsoft.com/office/drawing/2014/main" id="{A7848EF3-F250-3566-02A1-A279354C7DE4}"/>
              </a:ext>
            </a:extLst>
          </p:cNvPr>
          <p:cNvSpPr txBox="1"/>
          <p:nvPr/>
        </p:nvSpPr>
        <p:spPr>
          <a:xfrm>
            <a:off x="1831180" y="3786362"/>
            <a:ext cx="62341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Optimierte Logistik:</a:t>
            </a:r>
          </a:p>
          <a:p>
            <a:r>
              <a:rPr lang="de-DE" dirty="0"/>
              <a:t>Der </a:t>
            </a:r>
            <a:r>
              <a:rPr lang="de-DE" b="1" dirty="0"/>
              <a:t>GPS-Sensor</a:t>
            </a:r>
            <a:r>
              <a:rPr lang="de-DE" dirty="0"/>
              <a:t> ermöglicht eine exakte Standortverfolgung – nützlich bei Diebstahl oder zur Routenoptimierung.</a:t>
            </a:r>
          </a:p>
        </p:txBody>
      </p:sp>
      <p:grpSp>
        <p:nvGrpSpPr>
          <p:cNvPr id="24" name="Group 9">
            <a:extLst>
              <a:ext uri="{FF2B5EF4-FFF2-40B4-BE49-F238E27FC236}">
                <a16:creationId xmlns:a16="http://schemas.microsoft.com/office/drawing/2014/main" id="{FCCA5B69-40DB-F914-DB74-8A414ABAE4FF}"/>
              </a:ext>
            </a:extLst>
          </p:cNvPr>
          <p:cNvGrpSpPr/>
          <p:nvPr/>
        </p:nvGrpSpPr>
        <p:grpSpPr>
          <a:xfrm>
            <a:off x="620623" y="4979388"/>
            <a:ext cx="949504" cy="949504"/>
            <a:chOff x="0" y="0"/>
            <a:chExt cx="1899008" cy="1899008"/>
          </a:xfrm>
        </p:grpSpPr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4BF08295-3005-D74D-9CD3-B7A62681AAD8}"/>
                </a:ext>
              </a:extLst>
            </p:cNvPr>
            <p:cNvSpPr/>
            <p:nvPr/>
          </p:nvSpPr>
          <p:spPr>
            <a:xfrm>
              <a:off x="0" y="0"/>
              <a:ext cx="1899008" cy="1899008"/>
            </a:xfrm>
            <a:custGeom>
              <a:avLst/>
              <a:gdLst/>
              <a:ahLst/>
              <a:cxnLst/>
              <a:rect l="l" t="t" r="r" b="b"/>
              <a:pathLst>
                <a:path w="1899008" h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 sz="1200"/>
            </a:p>
          </p:txBody>
        </p:sp>
        <p:sp>
          <p:nvSpPr>
            <p:cNvPr id="26" name="TextBox 11">
              <a:extLst>
                <a:ext uri="{FF2B5EF4-FFF2-40B4-BE49-F238E27FC236}">
                  <a16:creationId xmlns:a16="http://schemas.microsoft.com/office/drawing/2014/main" id="{206B022A-2885-B029-091B-74DA745EC4CD}"/>
                </a:ext>
              </a:extLst>
            </p:cNvPr>
            <p:cNvSpPr txBox="1"/>
            <p:nvPr/>
          </p:nvSpPr>
          <p:spPr>
            <a:xfrm>
              <a:off x="193412" y="389684"/>
              <a:ext cx="1512188" cy="1067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65"/>
                </a:lnSpc>
                <a:spcBef>
                  <a:spcPct val="0"/>
                </a:spcBef>
              </a:pPr>
              <a:r>
                <a:rPr lang="en-US" sz="3189" dirty="0">
                  <a:solidFill>
                    <a:srgbClr val="FDFDF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04</a:t>
              </a:r>
            </a:p>
          </p:txBody>
        </p:sp>
      </p:grpSp>
      <p:sp>
        <p:nvSpPr>
          <p:cNvPr id="28" name="Textfeld 27">
            <a:extLst>
              <a:ext uri="{FF2B5EF4-FFF2-40B4-BE49-F238E27FC236}">
                <a16:creationId xmlns:a16="http://schemas.microsoft.com/office/drawing/2014/main" id="{15E26484-72D1-927F-7B04-8BB4FA22BB79}"/>
              </a:ext>
            </a:extLst>
          </p:cNvPr>
          <p:cNvSpPr txBox="1"/>
          <p:nvPr/>
        </p:nvSpPr>
        <p:spPr>
          <a:xfrm>
            <a:off x="1362075" y="5005562"/>
            <a:ext cx="62341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de-DE" b="1" dirty="0"/>
              <a:t>Nutzungsbasierte Abrechnung</a:t>
            </a:r>
          </a:p>
          <a:p>
            <a:pPr lvl="1"/>
            <a:r>
              <a:rPr lang="de-DE" dirty="0"/>
              <a:t>Das </a:t>
            </a:r>
            <a:r>
              <a:rPr lang="de-DE" b="1" dirty="0"/>
              <a:t>RFID-Lesegerät</a:t>
            </a:r>
            <a:r>
              <a:rPr lang="de-DE" dirty="0"/>
              <a:t> sorgt für eine präzise, nutzungsbasierte Abrechnung.</a:t>
            </a:r>
          </a:p>
        </p:txBody>
      </p:sp>
    </p:spTree>
    <p:extLst>
      <p:ext uri="{BB962C8B-B14F-4D97-AF65-F5344CB8AC3E}">
        <p14:creationId xmlns:p14="http://schemas.microsoft.com/office/powerpoint/2010/main" val="523148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627D8E0-2AA2-C1D0-5376-0A7B91907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89941" l="9961" r="89941">
                        <a14:foregroundMark x1="38477" y1="9863" x2="46973" y2="8301"/>
                        <a14:foregroundMark x1="46973" y1="8301" x2="58887" y2="99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209675"/>
            <a:ext cx="4886325" cy="488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E3794473-A194-2471-B556-1AB6A1705181}"/>
              </a:ext>
            </a:extLst>
          </p:cNvPr>
          <p:cNvCxnSpPr>
            <a:cxnSpLocks/>
          </p:cNvCxnSpPr>
          <p:nvPr/>
        </p:nvCxnSpPr>
        <p:spPr>
          <a:xfrm>
            <a:off x="6315075" y="1800225"/>
            <a:ext cx="2743200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041B1DC2-3189-E757-F8F0-BCDB636F922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3038"/>
          <a:stretch>
            <a:fillRect/>
          </a:stretch>
        </p:blipFill>
        <p:spPr>
          <a:xfrm>
            <a:off x="590313" y="2728666"/>
            <a:ext cx="2610087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702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2F5FBB41-63DB-7D86-A731-930007E51116}"/>
              </a:ext>
            </a:extLst>
          </p:cNvPr>
          <p:cNvSpPr/>
          <p:nvPr/>
        </p:nvSpPr>
        <p:spPr>
          <a:xfrm>
            <a:off x="1063228" y="5252748"/>
            <a:ext cx="2171700" cy="923330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: abgerundete Ecken 33">
            <a:extLst>
              <a:ext uri="{FF2B5EF4-FFF2-40B4-BE49-F238E27FC236}">
                <a16:creationId xmlns:a16="http://schemas.microsoft.com/office/drawing/2014/main" id="{2E33DE15-7085-2E8A-7083-2D7E0F5A45CB}"/>
              </a:ext>
            </a:extLst>
          </p:cNvPr>
          <p:cNvSpPr/>
          <p:nvPr/>
        </p:nvSpPr>
        <p:spPr>
          <a:xfrm>
            <a:off x="910828" y="3776960"/>
            <a:ext cx="2171700" cy="923330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3051AD9F-59B6-6536-643E-1DBE6B4A1AF8}"/>
              </a:ext>
            </a:extLst>
          </p:cNvPr>
          <p:cNvSpPr/>
          <p:nvPr/>
        </p:nvSpPr>
        <p:spPr>
          <a:xfrm>
            <a:off x="1504950" y="2533308"/>
            <a:ext cx="2416969" cy="1057609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CB66EF29-5033-427B-A348-161A396DA71A}"/>
              </a:ext>
            </a:extLst>
          </p:cNvPr>
          <p:cNvSpPr/>
          <p:nvPr/>
        </p:nvSpPr>
        <p:spPr>
          <a:xfrm>
            <a:off x="8667749" y="2014835"/>
            <a:ext cx="2509837" cy="995050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DA54D677-44B7-4A26-A922-61FA21E2A202}"/>
              </a:ext>
            </a:extLst>
          </p:cNvPr>
          <p:cNvSpPr/>
          <p:nvPr/>
        </p:nvSpPr>
        <p:spPr>
          <a:xfrm>
            <a:off x="8524874" y="681335"/>
            <a:ext cx="2228851" cy="923329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u="sng" dirty="0">
                <a:solidFill>
                  <a:schemeClr val="tx1"/>
                </a:solidFill>
              </a:rPr>
              <a:t>RFID-Lesegerät</a:t>
            </a:r>
          </a:p>
          <a:p>
            <a:r>
              <a:rPr lang="de-DE" dirty="0">
                <a:solidFill>
                  <a:schemeClr val="tx1"/>
                </a:solidFill>
              </a:rPr>
              <a:t>-&gt; Ermöglicht eine präzise Abrechnung</a:t>
            </a:r>
          </a:p>
        </p:txBody>
      </p:sp>
      <p:pic>
        <p:nvPicPr>
          <p:cNvPr id="2050" name="Picture 2" descr="Mülltonne aus HDPE für die Verwendung im Außenbereich, 120 l, Maße48 x 55 x  93 cm (LxTxH). Gewicht 9,2 kg, Farbe Weiß : Amazon.de: Küche, Haushalt &amp; ...">
            <a:extLst>
              <a:ext uri="{FF2B5EF4-FFF2-40B4-BE49-F238E27FC236}">
                <a16:creationId xmlns:a16="http://schemas.microsoft.com/office/drawing/2014/main" id="{10733E10-7E27-AA89-4E51-280F3B11E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376737" y="380061"/>
            <a:ext cx="3438525" cy="609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ABA30B37-E38F-767B-168D-0F476781C770}"/>
              </a:ext>
            </a:extLst>
          </p:cNvPr>
          <p:cNvCxnSpPr>
            <a:cxnSpLocks/>
          </p:cNvCxnSpPr>
          <p:nvPr/>
        </p:nvCxnSpPr>
        <p:spPr>
          <a:xfrm flipH="1">
            <a:off x="7038975" y="1143000"/>
            <a:ext cx="1400175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6134F62-BE85-B73D-98DD-E550D07A3C1F}"/>
              </a:ext>
            </a:extLst>
          </p:cNvPr>
          <p:cNvCxnSpPr>
            <a:cxnSpLocks/>
          </p:cNvCxnSpPr>
          <p:nvPr/>
        </p:nvCxnSpPr>
        <p:spPr>
          <a:xfrm flipH="1">
            <a:off x="7177087" y="2476500"/>
            <a:ext cx="1400175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62230F95-5A8B-AD0E-452D-F8306070AC82}"/>
              </a:ext>
            </a:extLst>
          </p:cNvPr>
          <p:cNvSpPr txBox="1"/>
          <p:nvPr/>
        </p:nvSpPr>
        <p:spPr>
          <a:xfrm>
            <a:off x="8667749" y="2014835"/>
            <a:ext cx="25098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Füllstandsensor</a:t>
            </a:r>
          </a:p>
          <a:p>
            <a:r>
              <a:rPr lang="de-DE" dirty="0"/>
              <a:t>-&gt; Meldet volle Tonnen zur Abholung an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14F6C586-D9E8-C20B-43A9-B95DBBCE512F}"/>
              </a:ext>
            </a:extLst>
          </p:cNvPr>
          <p:cNvCxnSpPr>
            <a:cxnSpLocks/>
          </p:cNvCxnSpPr>
          <p:nvPr/>
        </p:nvCxnSpPr>
        <p:spPr>
          <a:xfrm>
            <a:off x="3562350" y="5695950"/>
            <a:ext cx="1290637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BBD5033C-EF47-0C6F-1C24-580E686B54E0}"/>
              </a:ext>
            </a:extLst>
          </p:cNvPr>
          <p:cNvSpPr txBox="1"/>
          <p:nvPr/>
        </p:nvSpPr>
        <p:spPr>
          <a:xfrm>
            <a:off x="1188245" y="5234285"/>
            <a:ext cx="242887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GPS-Sensor</a:t>
            </a:r>
          </a:p>
          <a:p>
            <a:r>
              <a:rPr lang="de-DE" dirty="0"/>
              <a:t>-&gt; Ermittelt den genauen Standort 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391CFC2C-5417-DBD4-F7F8-2A7DFF13B9F8}"/>
              </a:ext>
            </a:extLst>
          </p:cNvPr>
          <p:cNvCxnSpPr>
            <a:cxnSpLocks/>
          </p:cNvCxnSpPr>
          <p:nvPr/>
        </p:nvCxnSpPr>
        <p:spPr>
          <a:xfrm>
            <a:off x="2990850" y="4238625"/>
            <a:ext cx="1790700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15E1D6A-4473-C3C5-EAA3-93F24C7B6D4A}"/>
              </a:ext>
            </a:extLst>
          </p:cNvPr>
          <p:cNvSpPr txBox="1"/>
          <p:nvPr/>
        </p:nvSpPr>
        <p:spPr>
          <a:xfrm>
            <a:off x="910828" y="3776960"/>
            <a:ext cx="2171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Temperatur-Sensor</a:t>
            </a:r>
          </a:p>
          <a:p>
            <a:r>
              <a:rPr lang="de-DE" dirty="0"/>
              <a:t>-&gt; Ermittelt die Temperatur 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3449922D-5E3C-0F87-3767-6177B4DF21E3}"/>
              </a:ext>
            </a:extLst>
          </p:cNvPr>
          <p:cNvSpPr txBox="1"/>
          <p:nvPr/>
        </p:nvSpPr>
        <p:spPr>
          <a:xfrm>
            <a:off x="1579959" y="2533308"/>
            <a:ext cx="24169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Neigungssensor</a:t>
            </a:r>
          </a:p>
          <a:p>
            <a:r>
              <a:rPr lang="de-DE" dirty="0"/>
              <a:t>-&gt; Ermittelt, ob Tonne umgefallen ist</a:t>
            </a: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7B173E40-DF49-53BE-2611-36805A3EFC79}"/>
              </a:ext>
            </a:extLst>
          </p:cNvPr>
          <p:cNvCxnSpPr>
            <a:stCxn id="24" idx="3"/>
          </p:cNvCxnSpPr>
          <p:nvPr/>
        </p:nvCxnSpPr>
        <p:spPr>
          <a:xfrm>
            <a:off x="3996928" y="2994973"/>
            <a:ext cx="784622" cy="14927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91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162FFB-7557-5FB8-2CD3-ABBF903B8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DECCC5DB-AABE-86EA-D49F-7A7F1FFD34BE}"/>
              </a:ext>
            </a:extLst>
          </p:cNvPr>
          <p:cNvSpPr/>
          <p:nvPr/>
        </p:nvSpPr>
        <p:spPr>
          <a:xfrm>
            <a:off x="1063228" y="5252748"/>
            <a:ext cx="2171700" cy="923330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: abgerundete Ecken 33">
            <a:extLst>
              <a:ext uri="{FF2B5EF4-FFF2-40B4-BE49-F238E27FC236}">
                <a16:creationId xmlns:a16="http://schemas.microsoft.com/office/drawing/2014/main" id="{F71E422D-FDB4-3CCD-8A87-71AB5B44CA03}"/>
              </a:ext>
            </a:extLst>
          </p:cNvPr>
          <p:cNvSpPr/>
          <p:nvPr/>
        </p:nvSpPr>
        <p:spPr>
          <a:xfrm>
            <a:off x="910828" y="3776960"/>
            <a:ext cx="2171700" cy="923330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4C6F859F-947C-38C3-7574-12E861498E0E}"/>
              </a:ext>
            </a:extLst>
          </p:cNvPr>
          <p:cNvSpPr/>
          <p:nvPr/>
        </p:nvSpPr>
        <p:spPr>
          <a:xfrm>
            <a:off x="1504950" y="2533308"/>
            <a:ext cx="2416969" cy="1057609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ED570A3C-328B-BD29-0DF4-CD4A14797134}"/>
              </a:ext>
            </a:extLst>
          </p:cNvPr>
          <p:cNvSpPr/>
          <p:nvPr/>
        </p:nvSpPr>
        <p:spPr>
          <a:xfrm>
            <a:off x="8667749" y="2014835"/>
            <a:ext cx="2509837" cy="995050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EDFAED27-FA69-F67B-8FE0-0F4835A889B5}"/>
              </a:ext>
            </a:extLst>
          </p:cNvPr>
          <p:cNvSpPr/>
          <p:nvPr/>
        </p:nvSpPr>
        <p:spPr>
          <a:xfrm>
            <a:off x="8524874" y="681335"/>
            <a:ext cx="2228851" cy="923329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u="sng" dirty="0">
                <a:solidFill>
                  <a:schemeClr val="tx1"/>
                </a:solidFill>
              </a:rPr>
              <a:t>RFID-Lesegerät</a:t>
            </a:r>
          </a:p>
          <a:p>
            <a:r>
              <a:rPr lang="de-DE" dirty="0">
                <a:solidFill>
                  <a:schemeClr val="tx1"/>
                </a:solidFill>
              </a:rPr>
              <a:t>-&gt; Ermöglicht eine präzise Abrechnung</a:t>
            </a:r>
          </a:p>
        </p:txBody>
      </p:sp>
      <p:pic>
        <p:nvPicPr>
          <p:cNvPr id="2050" name="Picture 2" descr="Mülltonne aus HDPE für die Verwendung im Außenbereich, 120 l, Maße48 x 55 x  93 cm (LxTxH). Gewicht 9,2 kg, Farbe Weiß : Amazon.de: Küche, Haushalt &amp; ...">
            <a:extLst>
              <a:ext uri="{FF2B5EF4-FFF2-40B4-BE49-F238E27FC236}">
                <a16:creationId xmlns:a16="http://schemas.microsoft.com/office/drawing/2014/main" id="{AF7E7C28-4D78-00E1-6951-ECBAE14BD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376737" y="380061"/>
            <a:ext cx="3438525" cy="609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89D7219E-8A8B-8237-562D-E6E0C1F727B8}"/>
              </a:ext>
            </a:extLst>
          </p:cNvPr>
          <p:cNvCxnSpPr>
            <a:cxnSpLocks/>
          </p:cNvCxnSpPr>
          <p:nvPr/>
        </p:nvCxnSpPr>
        <p:spPr>
          <a:xfrm flipH="1">
            <a:off x="7038975" y="1143000"/>
            <a:ext cx="1400175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2EB5522D-48C3-65D9-E975-0451FF461C7B}"/>
              </a:ext>
            </a:extLst>
          </p:cNvPr>
          <p:cNvCxnSpPr>
            <a:cxnSpLocks/>
          </p:cNvCxnSpPr>
          <p:nvPr/>
        </p:nvCxnSpPr>
        <p:spPr>
          <a:xfrm flipH="1">
            <a:off x="7177087" y="2476500"/>
            <a:ext cx="1400175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1A9AB177-400B-E348-585B-6C59B08D5AE7}"/>
              </a:ext>
            </a:extLst>
          </p:cNvPr>
          <p:cNvSpPr txBox="1"/>
          <p:nvPr/>
        </p:nvSpPr>
        <p:spPr>
          <a:xfrm>
            <a:off x="8667749" y="2014835"/>
            <a:ext cx="25098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Füllstandsensor</a:t>
            </a:r>
          </a:p>
          <a:p>
            <a:r>
              <a:rPr lang="de-DE" dirty="0"/>
              <a:t>-&gt; Meldet volle Tonnen zur Abholung an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FC93AFFE-B882-463E-4648-5D137B2A498A}"/>
              </a:ext>
            </a:extLst>
          </p:cNvPr>
          <p:cNvCxnSpPr>
            <a:cxnSpLocks/>
          </p:cNvCxnSpPr>
          <p:nvPr/>
        </p:nvCxnSpPr>
        <p:spPr>
          <a:xfrm>
            <a:off x="3562350" y="5695950"/>
            <a:ext cx="1290637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7B6A953B-BB62-731A-5280-52D2AE1257DF}"/>
              </a:ext>
            </a:extLst>
          </p:cNvPr>
          <p:cNvSpPr txBox="1"/>
          <p:nvPr/>
        </p:nvSpPr>
        <p:spPr>
          <a:xfrm>
            <a:off x="1188245" y="5234285"/>
            <a:ext cx="242887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GPS-Sensor</a:t>
            </a:r>
          </a:p>
          <a:p>
            <a:r>
              <a:rPr lang="de-DE" dirty="0"/>
              <a:t>-&gt; Ermittelt den genauen Standort 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440CFF8E-61D4-4ECF-32B1-5AE4DED67207}"/>
              </a:ext>
            </a:extLst>
          </p:cNvPr>
          <p:cNvCxnSpPr>
            <a:cxnSpLocks/>
          </p:cNvCxnSpPr>
          <p:nvPr/>
        </p:nvCxnSpPr>
        <p:spPr>
          <a:xfrm>
            <a:off x="2990850" y="4238625"/>
            <a:ext cx="1790700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1418D20F-1DC1-FCA2-D914-A521FEA08F1B}"/>
              </a:ext>
            </a:extLst>
          </p:cNvPr>
          <p:cNvSpPr txBox="1"/>
          <p:nvPr/>
        </p:nvSpPr>
        <p:spPr>
          <a:xfrm>
            <a:off x="910828" y="3776960"/>
            <a:ext cx="2171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Temperatur-Sensor</a:t>
            </a:r>
          </a:p>
          <a:p>
            <a:r>
              <a:rPr lang="de-DE" dirty="0"/>
              <a:t>-&gt; Ermittelt die Temperatur 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3229B46-3DA9-9DA7-2775-B7E5F94A0077}"/>
              </a:ext>
            </a:extLst>
          </p:cNvPr>
          <p:cNvSpPr txBox="1"/>
          <p:nvPr/>
        </p:nvSpPr>
        <p:spPr>
          <a:xfrm>
            <a:off x="1579959" y="2533308"/>
            <a:ext cx="24169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Neigungssensor</a:t>
            </a:r>
          </a:p>
          <a:p>
            <a:r>
              <a:rPr lang="de-DE" dirty="0"/>
              <a:t>-&gt; Ermittelt, ob Tonne umgefallen ist</a:t>
            </a: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EAB90C14-2F24-9730-7DEC-32E720A1BCDC}"/>
              </a:ext>
            </a:extLst>
          </p:cNvPr>
          <p:cNvCxnSpPr>
            <a:stCxn id="24" idx="3"/>
          </p:cNvCxnSpPr>
          <p:nvPr/>
        </p:nvCxnSpPr>
        <p:spPr>
          <a:xfrm>
            <a:off x="3996928" y="2994973"/>
            <a:ext cx="784622" cy="14927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161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D762D3-4276-B986-A9EF-E5FE23C3ED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eneriertes Bild">
            <a:extLst>
              <a:ext uri="{FF2B5EF4-FFF2-40B4-BE49-F238E27FC236}">
                <a16:creationId xmlns:a16="http://schemas.microsoft.com/office/drawing/2014/main" id="{E4C21C3F-24C8-215E-91AB-4D6116AA8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9C9736F7-B560-0CD2-DFFD-3666F59F5952}"/>
              </a:ext>
            </a:extLst>
          </p:cNvPr>
          <p:cNvSpPr/>
          <p:nvPr/>
        </p:nvSpPr>
        <p:spPr>
          <a:xfrm>
            <a:off x="1063228" y="5252748"/>
            <a:ext cx="2171700" cy="923330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: abgerundete Ecken 33">
            <a:extLst>
              <a:ext uri="{FF2B5EF4-FFF2-40B4-BE49-F238E27FC236}">
                <a16:creationId xmlns:a16="http://schemas.microsoft.com/office/drawing/2014/main" id="{C8806904-F6DA-E4EA-C7F1-D56B0629793C}"/>
              </a:ext>
            </a:extLst>
          </p:cNvPr>
          <p:cNvSpPr/>
          <p:nvPr/>
        </p:nvSpPr>
        <p:spPr>
          <a:xfrm>
            <a:off x="910828" y="3776960"/>
            <a:ext cx="2171700" cy="923330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47B9480E-6DA5-7939-93AB-E4F0EF0DD624}"/>
              </a:ext>
            </a:extLst>
          </p:cNvPr>
          <p:cNvSpPr/>
          <p:nvPr/>
        </p:nvSpPr>
        <p:spPr>
          <a:xfrm>
            <a:off x="1504950" y="2533308"/>
            <a:ext cx="2416969" cy="1057609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478157B0-947B-57A8-3AA5-C0E3C592427B}"/>
              </a:ext>
            </a:extLst>
          </p:cNvPr>
          <p:cNvSpPr/>
          <p:nvPr/>
        </p:nvSpPr>
        <p:spPr>
          <a:xfrm>
            <a:off x="8667748" y="2266965"/>
            <a:ext cx="2509837" cy="995050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42C746F8-A396-A438-5F48-5102978539EF}"/>
              </a:ext>
            </a:extLst>
          </p:cNvPr>
          <p:cNvSpPr/>
          <p:nvPr/>
        </p:nvSpPr>
        <p:spPr>
          <a:xfrm>
            <a:off x="8524874" y="681335"/>
            <a:ext cx="2228851" cy="923329"/>
          </a:xfrm>
          <a:prstGeom prst="roundRect">
            <a:avLst/>
          </a:prstGeom>
          <a:solidFill>
            <a:srgbClr val="E6EE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u="sng" dirty="0">
                <a:solidFill>
                  <a:schemeClr val="tx1"/>
                </a:solidFill>
              </a:rPr>
              <a:t>RFID-Lesegerät</a:t>
            </a:r>
          </a:p>
          <a:p>
            <a:r>
              <a:rPr lang="de-DE" dirty="0">
                <a:solidFill>
                  <a:schemeClr val="tx1"/>
                </a:solidFill>
              </a:rPr>
              <a:t>-&gt; Ermöglicht eine präzise Abrechnung</a:t>
            </a:r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DBD60FD3-7BE7-9F5A-ABE3-A75B79A7C5D1}"/>
              </a:ext>
            </a:extLst>
          </p:cNvPr>
          <p:cNvCxnSpPr>
            <a:cxnSpLocks/>
          </p:cNvCxnSpPr>
          <p:nvPr/>
        </p:nvCxnSpPr>
        <p:spPr>
          <a:xfrm flipH="1" flipV="1">
            <a:off x="6419850" y="1047750"/>
            <a:ext cx="1962150" cy="1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7B7811ED-5DEB-38FC-6CB6-980F97741391}"/>
              </a:ext>
            </a:extLst>
          </p:cNvPr>
          <p:cNvCxnSpPr>
            <a:cxnSpLocks/>
          </p:cNvCxnSpPr>
          <p:nvPr/>
        </p:nvCxnSpPr>
        <p:spPr>
          <a:xfrm flipH="1">
            <a:off x="6415087" y="2800350"/>
            <a:ext cx="2109787" cy="0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4D601B80-F50C-EC8C-0688-9CC6C5BBD4EC}"/>
              </a:ext>
            </a:extLst>
          </p:cNvPr>
          <p:cNvSpPr txBox="1"/>
          <p:nvPr/>
        </p:nvSpPr>
        <p:spPr>
          <a:xfrm>
            <a:off x="8667749" y="2338685"/>
            <a:ext cx="25098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Füllstandsensor</a:t>
            </a:r>
          </a:p>
          <a:p>
            <a:r>
              <a:rPr lang="de-DE" dirty="0"/>
              <a:t>-&gt; Meldet volle Tonnen zur Abholung an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BADDCC0D-D653-B7E3-938F-7C214BD335E5}"/>
              </a:ext>
            </a:extLst>
          </p:cNvPr>
          <p:cNvCxnSpPr>
            <a:cxnSpLocks/>
          </p:cNvCxnSpPr>
          <p:nvPr/>
        </p:nvCxnSpPr>
        <p:spPr>
          <a:xfrm flipV="1">
            <a:off x="3562350" y="5252748"/>
            <a:ext cx="2276475" cy="443202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77547EC-1762-0BA3-E510-C4D9E24E1083}"/>
              </a:ext>
            </a:extLst>
          </p:cNvPr>
          <p:cNvSpPr txBox="1"/>
          <p:nvPr/>
        </p:nvSpPr>
        <p:spPr>
          <a:xfrm>
            <a:off x="1188245" y="5234285"/>
            <a:ext cx="242887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GPS-Sensor</a:t>
            </a:r>
          </a:p>
          <a:p>
            <a:r>
              <a:rPr lang="de-DE" dirty="0"/>
              <a:t>-&gt; Ermittelt den genauen Standort 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0D14407-7597-BCC4-5F32-9D90DDCB033E}"/>
              </a:ext>
            </a:extLst>
          </p:cNvPr>
          <p:cNvCxnSpPr>
            <a:cxnSpLocks/>
          </p:cNvCxnSpPr>
          <p:nvPr/>
        </p:nvCxnSpPr>
        <p:spPr>
          <a:xfrm flipV="1">
            <a:off x="2990850" y="4095750"/>
            <a:ext cx="2124075" cy="142875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A1C4CB3E-AEBD-E9F1-0C01-D822BE65F37F}"/>
              </a:ext>
            </a:extLst>
          </p:cNvPr>
          <p:cNvSpPr txBox="1"/>
          <p:nvPr/>
        </p:nvSpPr>
        <p:spPr>
          <a:xfrm>
            <a:off x="910828" y="3776960"/>
            <a:ext cx="2171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Temperatur-Sensor</a:t>
            </a:r>
          </a:p>
          <a:p>
            <a:r>
              <a:rPr lang="de-DE" dirty="0"/>
              <a:t>-&gt; Ermittelt die Temperatur 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0F0BECBB-3CC4-7460-79EE-E2CF12829EBE}"/>
              </a:ext>
            </a:extLst>
          </p:cNvPr>
          <p:cNvSpPr txBox="1"/>
          <p:nvPr/>
        </p:nvSpPr>
        <p:spPr>
          <a:xfrm>
            <a:off x="1579959" y="2533308"/>
            <a:ext cx="24169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u="sng" dirty="0"/>
              <a:t>Neigungssensor</a:t>
            </a:r>
          </a:p>
          <a:p>
            <a:r>
              <a:rPr lang="de-DE" dirty="0"/>
              <a:t>-&gt; Ermittelt, ob Tonne umgefallen ist</a:t>
            </a: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5026D690-1C00-E1BB-D29A-2C874834EDC7}"/>
              </a:ext>
            </a:extLst>
          </p:cNvPr>
          <p:cNvCxnSpPr>
            <a:cxnSpLocks/>
          </p:cNvCxnSpPr>
          <p:nvPr/>
        </p:nvCxnSpPr>
        <p:spPr>
          <a:xfrm>
            <a:off x="3954065" y="3100090"/>
            <a:ext cx="2461022" cy="259534"/>
          </a:xfrm>
          <a:prstGeom prst="straightConnector1">
            <a:avLst/>
          </a:prstGeom>
          <a:ln>
            <a:solidFill>
              <a:srgbClr val="17726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8F6C2003-A6E1-4E51-B62B-F8139471CAFB}"/>
              </a:ext>
            </a:extLst>
          </p:cNvPr>
          <p:cNvSpPr/>
          <p:nvPr/>
        </p:nvSpPr>
        <p:spPr>
          <a:xfrm>
            <a:off x="3617119" y="5895975"/>
            <a:ext cx="6317456" cy="995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1FA3560-44F2-773A-87B6-CDCDC4157A0B}"/>
              </a:ext>
            </a:extLst>
          </p:cNvPr>
          <p:cNvSpPr/>
          <p:nvPr/>
        </p:nvSpPr>
        <p:spPr>
          <a:xfrm>
            <a:off x="-1" y="66214"/>
            <a:ext cx="4981575" cy="1538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9728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iertes Bild">
            <a:extLst>
              <a:ext uri="{FF2B5EF4-FFF2-40B4-BE49-F238E27FC236}">
                <a16:creationId xmlns:a16="http://schemas.microsoft.com/office/drawing/2014/main" id="{FD5AC5DB-C2BB-F9DD-D13D-406A69A9E2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966" b="90169" l="9961" r="89844">
                        <a14:foregroundMark x1="20410" y1="26107" x2="26172" y2="12109"/>
                        <a14:foregroundMark x1="26172" y1="12109" x2="31445" y2="5990"/>
                        <a14:foregroundMark x1="31445" y1="5990" x2="42383" y2="4753"/>
                        <a14:foregroundMark x1="42383" y1="4753" x2="52441" y2="7031"/>
                        <a14:foregroundMark x1="53503" y1="15326" x2="53516" y2="15430"/>
                        <a14:foregroundMark x1="53381" y1="14379" x2="53474" y2="15100"/>
                        <a14:foregroundMark x1="52441" y1="7031" x2="53380" y2="14369"/>
                        <a14:foregroundMark x1="45616" y1="27547" x2="42480" y2="32357"/>
                        <a14:foregroundMark x1="53516" y1="15430" x2="46654" y2="25954"/>
                        <a14:foregroundMark x1="44629" y1="88867" x2="54980" y2="90169"/>
                        <a14:foregroundMark x1="54980" y1="90169" x2="57129" y2="89453"/>
                        <a14:backgroundMark x1="42676" y1="32617" x2="52734" y2="15560"/>
                        <a14:backgroundMark x1="52051" y1="17057" x2="54004" y2="13346"/>
                        <a14:backgroundMark x1="41211" y1="32617" x2="43359" y2="28320"/>
                        <a14:backgroundMark x1="43164" y1="31641" x2="53516" y2="15169"/>
                        <a14:backgroundMark x1="52734" y1="17773" x2="54590" y2="155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522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Office PowerPoint</Application>
  <PresentationFormat>Breitbild</PresentationFormat>
  <Paragraphs>49</Paragraphs>
  <Slides>10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Montserrat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Lisa Rauh</dc:creator>
  <cp:lastModifiedBy>Lisa Rauh</cp:lastModifiedBy>
  <cp:revision>2</cp:revision>
  <dcterms:created xsi:type="dcterms:W3CDTF">2025-06-08T10:18:04Z</dcterms:created>
  <dcterms:modified xsi:type="dcterms:W3CDTF">2025-06-17T15:42:48Z</dcterms:modified>
</cp:coreProperties>
</file>

<file path=docProps/thumbnail.jpeg>
</file>